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1DB6A0-CA24-4E24-AAC6-FFDFEBF8C103}" v="384" dt="2021-01-18T14:08:14.758"/>
    <p1510:client id="{C72F22CE-65D1-3B47-2862-6A217F411DC8}" v="807" dt="2021-01-18T13:58:38.011"/>
    <p1510:client id="{E337E151-1BC8-5673-0428-69DE66C21A76}" v="11" dt="2021-01-18T13:19:33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microsoft.com/office/2015/10/relationships/revisionInfo" Target="revisionInfo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085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58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31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90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54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42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84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77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27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1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14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287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85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43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58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0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4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2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098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3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8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7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January 27,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354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11" r:id="rId2"/>
    <p:sldLayoutId id="2147483712" r:id="rId3"/>
    <p:sldLayoutId id="2147483713" r:id="rId4"/>
    <p:sldLayoutId id="2147483714" r:id="rId5"/>
    <p:sldLayoutId id="2147483720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0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7038" y="-584200"/>
            <a:ext cx="8085137" cy="2986234"/>
          </a:xfrm>
        </p:spPr>
        <p:txBody>
          <a:bodyPr anchor="b">
            <a:normAutofit/>
          </a:bodyPr>
          <a:lstStyle/>
          <a:p>
            <a:r>
              <a:rPr lang="de-DE"/>
              <a:t>Google Merchandise </a:t>
            </a:r>
            <a:br>
              <a:rPr lang="de-DE"/>
            </a:br>
            <a:r>
              <a:rPr lang="de-DE" sz="5000"/>
              <a:t>- Growth Hacking</a:t>
            </a:r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EBFBB3C-FA07-4A06-A8D8-D690F92A2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6000" y="501282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98488" y="4522935"/>
            <a:ext cx="5437187" cy="2265216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de-DE">
                <a:solidFill>
                  <a:schemeClr val="tx1">
                    <a:alpha val="60000"/>
                  </a:schemeClr>
                </a:solidFill>
              </a:rPr>
              <a:t>Rick </a:t>
            </a:r>
            <a:r>
              <a:rPr lang="de-DE" err="1">
                <a:solidFill>
                  <a:schemeClr val="tx1">
                    <a:alpha val="60000"/>
                  </a:schemeClr>
                </a:solidFill>
              </a:rPr>
              <a:t>witlox</a:t>
            </a:r>
            <a:r>
              <a:rPr lang="de-DE">
                <a:solidFill>
                  <a:schemeClr val="tx1">
                    <a:alpha val="60000"/>
                  </a:schemeClr>
                </a:solidFill>
              </a:rPr>
              <a:t> &amp; Max van der </a:t>
            </a:r>
            <a:r>
              <a:rPr lang="de-DE" err="1">
                <a:solidFill>
                  <a:schemeClr val="tx1">
                    <a:alpha val="60000"/>
                  </a:schemeClr>
                </a:solidFill>
              </a:rPr>
              <a:t>Heijden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1F2D88-8CD7-4210-A4A6-5FC97F8556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5"/>
          <a:stretch/>
        </p:blipFill>
        <p:spPr>
          <a:xfrm>
            <a:off x="6327777" y="1900202"/>
            <a:ext cx="5437187" cy="3059182"/>
          </a:xfrm>
          <a:custGeom>
            <a:avLst/>
            <a:gdLst/>
            <a:ahLst/>
            <a:cxnLst/>
            <a:rect l="l" t="t" r="r" b="b"/>
            <a:pathLst>
              <a:path w="5437187" h="5761037">
                <a:moveTo>
                  <a:pt x="0" y="0"/>
                </a:moveTo>
                <a:lnTo>
                  <a:pt x="5437187" y="0"/>
                </a:lnTo>
                <a:lnTo>
                  <a:pt x="5437187" y="5761037"/>
                </a:lnTo>
                <a:lnTo>
                  <a:pt x="0" y="576103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3EE089-32A3-43EF-A4F9-1C8C95BF1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Welkomstpagina</a:t>
            </a:r>
          </a:p>
        </p:txBody>
      </p:sp>
      <p:pic>
        <p:nvPicPr>
          <p:cNvPr id="4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CB30D5B1-3CC7-4468-9DE8-6DBCB5A5FA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075" t="13556" r="22906" b="32107"/>
          <a:stretch/>
        </p:blipFill>
        <p:spPr>
          <a:xfrm>
            <a:off x="6790159" y="3497977"/>
            <a:ext cx="5222602" cy="2925434"/>
          </a:xfrm>
        </p:spPr>
      </p:pic>
      <p:pic>
        <p:nvPicPr>
          <p:cNvPr id="5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id="{C377D36D-B1A3-41C8-91D7-BB7783FE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47" y="3496755"/>
            <a:ext cx="6344431" cy="292482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D62919C-B858-4D76-A17C-1716097C3E7E}"/>
              </a:ext>
            </a:extLst>
          </p:cNvPr>
          <p:cNvSpPr txBox="1"/>
          <p:nvPr/>
        </p:nvSpPr>
        <p:spPr>
          <a:xfrm>
            <a:off x="587829" y="2082139"/>
            <a:ext cx="518753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err="1"/>
              <a:t>Cialdini</a:t>
            </a:r>
            <a:r>
              <a:rPr lang="nl-NL"/>
              <a:t> overtuigingsprincipe eenheid</a:t>
            </a:r>
          </a:p>
          <a:p>
            <a:endParaRPr lang="nl-NL"/>
          </a:p>
          <a:p>
            <a:r>
              <a:rPr lang="nl-NL"/>
              <a:t>Doel: </a:t>
            </a:r>
            <a:r>
              <a:rPr lang="nl-NL" err="1"/>
              <a:t>Bouncepercentage</a:t>
            </a:r>
            <a:r>
              <a:rPr lang="nl-NL"/>
              <a:t> van 38,8% naar 30%</a:t>
            </a:r>
          </a:p>
        </p:txBody>
      </p:sp>
      <p:pic>
        <p:nvPicPr>
          <p:cNvPr id="6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DB30D548-BB37-4634-A811-354C3FDDE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167" y="1876033"/>
            <a:ext cx="7200378" cy="50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0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4A4622-52FD-43AE-AD7F-9B986E507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Aangeven voorraad / schaarste</a:t>
            </a:r>
          </a:p>
        </p:txBody>
      </p:sp>
      <p:pic>
        <p:nvPicPr>
          <p:cNvPr id="4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BA94D50D-93E2-453B-AD4C-7BA53FA9E9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5" t="8000" r="9662" b="5143"/>
          <a:stretch/>
        </p:blipFill>
        <p:spPr>
          <a:xfrm>
            <a:off x="6517629" y="3588116"/>
            <a:ext cx="5499247" cy="3171676"/>
          </a:xfrm>
          <a:prstGeom prst="rect">
            <a:avLst/>
          </a:prstGeom>
        </p:spPr>
      </p:pic>
      <p:pic>
        <p:nvPicPr>
          <p:cNvPr id="5" name="Afbeelding 5" descr="Afbeelding met schermafbeelding, binnen, computer, monitor&#10;&#10;Automatisch gegenereerde beschrijving">
            <a:extLst>
              <a:ext uri="{FF2B5EF4-FFF2-40B4-BE49-F238E27FC236}">
                <a16:creationId xmlns:a16="http://schemas.microsoft.com/office/drawing/2014/main" id="{F71C92EB-24B8-4852-A62A-237633CD9F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35" t="16119" r="10738" b="7761"/>
          <a:stretch/>
        </p:blipFill>
        <p:spPr>
          <a:xfrm>
            <a:off x="206762" y="3599515"/>
            <a:ext cx="5889285" cy="316229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B26AA0E-BC08-4E35-B806-A7A9E5A3F91E}"/>
              </a:ext>
            </a:extLst>
          </p:cNvPr>
          <p:cNvSpPr txBox="1"/>
          <p:nvPr/>
        </p:nvSpPr>
        <p:spPr>
          <a:xfrm>
            <a:off x="206705" y="1500125"/>
            <a:ext cx="4385953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err="1"/>
              <a:t>Cialdini</a:t>
            </a:r>
            <a:r>
              <a:rPr lang="nl-NL"/>
              <a:t> overtuigingsprincipe schaarste</a:t>
            </a:r>
          </a:p>
          <a:p>
            <a:endParaRPr lang="nl-NL"/>
          </a:p>
          <a:p>
            <a:r>
              <a:rPr lang="nl-NL"/>
              <a:t>Doel: </a:t>
            </a:r>
          </a:p>
          <a:p>
            <a:pPr marL="285750" indent="-285750">
              <a:buFont typeface="Arial"/>
              <a:buChar char="•"/>
            </a:pPr>
            <a:r>
              <a:rPr lang="nl-NL"/>
              <a:t>Sessies met transacties van new </a:t>
            </a:r>
            <a:r>
              <a:rPr lang="nl-NL" err="1"/>
              <a:t>visitors</a:t>
            </a:r>
            <a:r>
              <a:rPr lang="nl-NL"/>
              <a:t> van 0.81% naar 2%</a:t>
            </a:r>
          </a:p>
          <a:p>
            <a:pPr marL="285750" indent="-285750">
              <a:buFont typeface="Arial"/>
              <a:buChar char="•"/>
            </a:pPr>
            <a:r>
              <a:rPr lang="nl-NL"/>
              <a:t>Sessies met transacties van </a:t>
            </a:r>
            <a:r>
              <a:rPr lang="nl-NL" err="1"/>
              <a:t>returning</a:t>
            </a:r>
            <a:r>
              <a:rPr lang="nl-NL"/>
              <a:t> </a:t>
            </a:r>
            <a:r>
              <a:rPr lang="nl-NL" err="1"/>
              <a:t>visitors</a:t>
            </a:r>
            <a:r>
              <a:rPr lang="nl-NL"/>
              <a:t> van 3.93% naar 5%</a:t>
            </a:r>
          </a:p>
        </p:txBody>
      </p:sp>
      <p:pic>
        <p:nvPicPr>
          <p:cNvPr id="6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4E544CF7-F4EB-4709-9E20-7B6A8D08B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882" y="1573060"/>
            <a:ext cx="2891686" cy="195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8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2AD811-8032-4115-BB3B-B620CEDF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Maten, </a:t>
            </a:r>
            <a:r>
              <a:rPr lang="nl-NL" err="1"/>
              <a:t>wish</a:t>
            </a:r>
            <a:r>
              <a:rPr lang="nl-NL"/>
              <a:t>-list, preview </a:t>
            </a: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65FD5E0E-5CB4-41C3-AE6F-5D4D979451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2" t="37283" r="14239" b="9537"/>
          <a:stretch/>
        </p:blipFill>
        <p:spPr>
          <a:xfrm>
            <a:off x="552711" y="3109790"/>
            <a:ext cx="5155782" cy="2180432"/>
          </a:xfrm>
          <a:prstGeom prst="rect">
            <a:avLst/>
          </a:prstGeom>
        </p:spPr>
      </p:pic>
      <p:pic>
        <p:nvPicPr>
          <p:cNvPr id="5" name="Afbeelding 5">
            <a:extLst>
              <a:ext uri="{FF2B5EF4-FFF2-40B4-BE49-F238E27FC236}">
                <a16:creationId xmlns:a16="http://schemas.microsoft.com/office/drawing/2014/main" id="{FFE6135B-37FE-4532-9B98-6F9E5AC2D9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18" t="34459" r="14068" b="8108"/>
          <a:stretch/>
        </p:blipFill>
        <p:spPr>
          <a:xfrm>
            <a:off x="6134754" y="3108001"/>
            <a:ext cx="2560838" cy="3601489"/>
          </a:xfrm>
          <a:prstGeom prst="rect">
            <a:avLst/>
          </a:prstGeom>
        </p:spPr>
      </p:pic>
      <p:pic>
        <p:nvPicPr>
          <p:cNvPr id="6" name="Afbeelding 6">
            <a:extLst>
              <a:ext uri="{FF2B5EF4-FFF2-40B4-BE49-F238E27FC236}">
                <a16:creationId xmlns:a16="http://schemas.microsoft.com/office/drawing/2014/main" id="{4795CBC6-CAAE-4A8C-8079-C630B8451B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049" t="13108" r="49992" b="22297"/>
          <a:stretch/>
        </p:blipFill>
        <p:spPr>
          <a:xfrm>
            <a:off x="8946986" y="3112176"/>
            <a:ext cx="2053783" cy="3606709"/>
          </a:xfrm>
          <a:prstGeom prst="rect">
            <a:avLst/>
          </a:prstGeom>
        </p:spPr>
      </p:pic>
      <p:pic>
        <p:nvPicPr>
          <p:cNvPr id="7" name="Afbeelding 7">
            <a:extLst>
              <a:ext uri="{FF2B5EF4-FFF2-40B4-BE49-F238E27FC236}">
                <a16:creationId xmlns:a16="http://schemas.microsoft.com/office/drawing/2014/main" id="{299FDFD0-4189-463E-B3B9-53952C4571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357" t="8784" r="9886" b="80405"/>
          <a:stretch/>
        </p:blipFill>
        <p:spPr>
          <a:xfrm>
            <a:off x="552711" y="5569124"/>
            <a:ext cx="5155969" cy="113758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16D2735-C447-4305-A082-7A39604CEFE9}"/>
              </a:ext>
            </a:extLst>
          </p:cNvPr>
          <p:cNvSpPr txBox="1"/>
          <p:nvPr/>
        </p:nvSpPr>
        <p:spPr>
          <a:xfrm>
            <a:off x="554306" y="1715983"/>
            <a:ext cx="799901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err="1"/>
              <a:t>Cialdini</a:t>
            </a:r>
            <a:r>
              <a:rPr lang="nl-NL"/>
              <a:t> overtuigingsprincipe: consistentie en commitment</a:t>
            </a:r>
          </a:p>
          <a:p>
            <a:r>
              <a:rPr lang="nl-NL"/>
              <a:t>BJ </a:t>
            </a:r>
            <a:r>
              <a:rPr lang="nl-NL" err="1"/>
              <a:t>Fogg</a:t>
            </a:r>
            <a:r>
              <a:rPr lang="nl-NL"/>
              <a:t>: Facilitator &amp; </a:t>
            </a:r>
            <a:r>
              <a:rPr lang="nl-NL" err="1"/>
              <a:t>Signal</a:t>
            </a:r>
          </a:p>
          <a:p>
            <a:endParaRPr lang="nl-NL"/>
          </a:p>
          <a:p>
            <a:r>
              <a:rPr lang="nl-NL"/>
              <a:t>Doel: sessie met toevoeging aan winkelwagen van 0% naar 5%</a:t>
            </a:r>
          </a:p>
          <a:p>
            <a:endParaRPr lang="nl-NL"/>
          </a:p>
          <a:p>
            <a:endParaRPr lang="nl-NL"/>
          </a:p>
        </p:txBody>
      </p:sp>
      <p:pic>
        <p:nvPicPr>
          <p:cNvPr id="9" name="Afbeelding 9">
            <a:extLst>
              <a:ext uri="{FF2B5EF4-FFF2-40B4-BE49-F238E27FC236}">
                <a16:creationId xmlns:a16="http://schemas.microsoft.com/office/drawing/2014/main" id="{5317B655-0E4C-417B-AB40-C586CB076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3727" y="1325397"/>
            <a:ext cx="2053194" cy="164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16066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1C2131"/>
      </a:dk2>
      <a:lt2>
        <a:srgbClr val="F0F3F1"/>
      </a:lt2>
      <a:accent1>
        <a:srgbClr val="E729C4"/>
      </a:accent1>
      <a:accent2>
        <a:srgbClr val="A917D5"/>
      </a:accent2>
      <a:accent3>
        <a:srgbClr val="6C29E7"/>
      </a:accent3>
      <a:accent4>
        <a:srgbClr val="2B36D8"/>
      </a:accent4>
      <a:accent5>
        <a:srgbClr val="2985E7"/>
      </a:accent5>
      <a:accent6>
        <a:srgbClr val="17BDD0"/>
      </a:accent6>
      <a:hlink>
        <a:srgbClr val="3F67BF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Breedbeeld</PresentationFormat>
  <Paragraphs>17</Paragraphs>
  <Slides>4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Avenir Next LT Pro</vt:lpstr>
      <vt:lpstr>Century Gothic</vt:lpstr>
      <vt:lpstr>3DFloatVTI</vt:lpstr>
      <vt:lpstr>BrushVTI</vt:lpstr>
      <vt:lpstr>Google Merchandise  - Growth Hacking</vt:lpstr>
      <vt:lpstr>Welkomstpagina</vt:lpstr>
      <vt:lpstr>Aangeven voorraad / schaarste</vt:lpstr>
      <vt:lpstr>Maten, wish-list, preview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Max Van der heijden</dc:creator>
  <cp:lastModifiedBy>Heijden,Max M.J.J. van der</cp:lastModifiedBy>
  <cp:revision>2</cp:revision>
  <dcterms:created xsi:type="dcterms:W3CDTF">2021-01-18T13:11:35Z</dcterms:created>
  <dcterms:modified xsi:type="dcterms:W3CDTF">2021-01-27T18:47:13Z</dcterms:modified>
</cp:coreProperties>
</file>